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8" r:id="rId8"/>
    <p:sldId id="260" r:id="rId9"/>
    <p:sldId id="261" r:id="rId10"/>
    <p:sldId id="262" r:id="rId11"/>
    <p:sldId id="263" r:id="rId12"/>
    <p:sldId id="264" r:id="rId13"/>
    <p:sldId id="265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4632" cy="3195786"/>
          </a:xfrm>
        </p:spPr>
        <p:txBody>
          <a:bodyPr>
            <a:normAutofit/>
          </a:bodyPr>
          <a:lstStyle/>
          <a:p>
            <a:r>
              <a:rPr lang="en-US" sz="6000" dirty="0" smtClean="0"/>
              <a:t>Past Simple</a:t>
            </a:r>
            <a:r>
              <a:rPr lang="ru-RU" sz="6000" dirty="0" smtClean="0"/>
              <a:t> Т</a:t>
            </a:r>
            <a:r>
              <a:rPr lang="en-US" sz="6000" dirty="0" err="1" smtClean="0"/>
              <a:t>ense</a:t>
            </a:r>
            <a:r>
              <a:rPr lang="en-US" sz="6000" dirty="0"/>
              <a:t/>
            </a:r>
            <a:br>
              <a:rPr lang="en-US" sz="6000" dirty="0"/>
            </a:br>
            <a:r>
              <a:rPr lang="en-US" sz="6000" dirty="0"/>
              <a:t/>
            </a:r>
            <a:br>
              <a:rPr lang="en-US" sz="6000" dirty="0"/>
            </a:b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2708920"/>
            <a:ext cx="6584776" cy="2929880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chemeClr val="tx1"/>
                </a:solidFill>
              </a:rPr>
              <a:t>Простое прошедшее время</a:t>
            </a:r>
            <a:endParaRPr lang="ru-RU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62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7990656" cy="5688632"/>
          </a:xfrm>
        </p:spPr>
        <p:txBody>
          <a:bodyPr>
            <a:normAutofit/>
          </a:bodyPr>
          <a:lstStyle/>
          <a:p>
            <a:r>
              <a:rPr lang="ru-RU" b="1" dirty="0" smtClean="0"/>
              <a:t>Вопросительные предложения  </a:t>
            </a:r>
            <a:r>
              <a:rPr lang="ru-RU" b="1" dirty="0"/>
              <a:t>в </a:t>
            </a:r>
            <a:r>
              <a:rPr lang="en-US" b="1" dirty="0" smtClean="0"/>
              <a:t>Past Simple </a:t>
            </a:r>
            <a:br>
              <a:rPr lang="en-US" b="1" dirty="0" smtClean="0"/>
            </a:br>
            <a:r>
              <a:rPr lang="ru-RU" dirty="0" smtClean="0"/>
              <a:t>образуются </a:t>
            </a:r>
            <a:r>
              <a:rPr lang="ru-RU" dirty="0"/>
              <a:t>с помощью формы прошедшего времени вспомогательного глагола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err="1" smtClean="0"/>
              <a:t>to</a:t>
            </a:r>
            <a:r>
              <a:rPr lang="ru-RU" b="1" dirty="0" smtClean="0"/>
              <a:t> </a:t>
            </a:r>
            <a:r>
              <a:rPr lang="ru-RU" b="1" dirty="0" err="1"/>
              <a:t>do</a:t>
            </a:r>
            <a:r>
              <a:rPr lang="ru-RU" b="1" dirty="0"/>
              <a:t> (</a:t>
            </a:r>
            <a:r>
              <a:rPr lang="ru-RU" b="1" dirty="0" err="1"/>
              <a:t>did</a:t>
            </a:r>
            <a:r>
              <a:rPr lang="ru-RU" b="1" dirty="0"/>
              <a:t>).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5936" y="6093296"/>
            <a:ext cx="4888632" cy="456456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с</a:t>
            </a:r>
            <a:r>
              <a:rPr lang="ru-RU" sz="2400" dirty="0" smtClean="0">
                <a:solidFill>
                  <a:schemeClr val="tx1"/>
                </a:solidFill>
              </a:rPr>
              <a:t>озвездие-</a:t>
            </a:r>
            <a:r>
              <a:rPr lang="ru-RU" sz="2400" dirty="0" err="1" smtClean="0">
                <a:solidFill>
                  <a:schemeClr val="tx1"/>
                </a:solidFill>
              </a:rPr>
              <a:t>россия.рф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898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630616" cy="5544616"/>
          </a:xfrm>
        </p:spPr>
        <p:txBody>
          <a:bodyPr/>
          <a:lstStyle/>
          <a:p>
            <a:r>
              <a:rPr lang="en-US" dirty="0"/>
              <a:t>Did I play?	Did we play?</a:t>
            </a:r>
            <a:br>
              <a:rPr lang="en-US" dirty="0"/>
            </a:br>
            <a:r>
              <a:rPr lang="en-US" dirty="0"/>
              <a:t>Did you play?	Did you play?</a:t>
            </a:r>
            <a:br>
              <a:rPr lang="en-US" dirty="0"/>
            </a:br>
            <a:r>
              <a:rPr lang="en-US" dirty="0"/>
              <a:t>Did he / she / it play?	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Did </a:t>
            </a:r>
            <a:r>
              <a:rPr lang="en-US" dirty="0"/>
              <a:t>they play?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8104" y="6237312"/>
            <a:ext cx="3304456" cy="384448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с</a:t>
            </a:r>
            <a:r>
              <a:rPr lang="ru-RU" sz="2400" dirty="0" smtClean="0">
                <a:solidFill>
                  <a:schemeClr val="tx1"/>
                </a:solidFill>
              </a:rPr>
              <a:t>озвездие-</a:t>
            </a:r>
            <a:r>
              <a:rPr lang="ru-RU" sz="2400" dirty="0" err="1" smtClean="0">
                <a:solidFill>
                  <a:schemeClr val="tx1"/>
                </a:solidFill>
              </a:rPr>
              <a:t>россия.рф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530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7918648" cy="4968552"/>
          </a:xfrm>
        </p:spPr>
        <p:txBody>
          <a:bodyPr>
            <a:normAutofit/>
          </a:bodyPr>
          <a:lstStyle/>
          <a:p>
            <a:r>
              <a:rPr lang="ru-RU" dirty="0" smtClean="0"/>
              <a:t>-</a:t>
            </a:r>
            <a:r>
              <a:rPr lang="en-US" dirty="0" smtClean="0"/>
              <a:t>Did </a:t>
            </a:r>
            <a:r>
              <a:rPr lang="en-US" dirty="0"/>
              <a:t>Mark move already</a:t>
            </a:r>
            <a:r>
              <a:rPr lang="en-US" dirty="0" smtClean="0"/>
              <a:t>?</a:t>
            </a:r>
            <a:r>
              <a:rPr lang="ru-RU" dirty="0" smtClean="0"/>
              <a:t>-</a:t>
            </a:r>
            <a:br>
              <a:rPr lang="ru-RU" dirty="0" smtClean="0"/>
            </a:br>
            <a:r>
              <a:rPr lang="ru-RU" dirty="0" smtClean="0"/>
              <a:t>Марк </a:t>
            </a:r>
            <a:r>
              <a:rPr lang="ru-RU" dirty="0"/>
              <a:t>уже переехал? </a:t>
            </a:r>
            <a:r>
              <a:rPr lang="en-US" dirty="0"/>
              <a:t>	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</a:t>
            </a:r>
            <a:r>
              <a:rPr lang="en-US" dirty="0" smtClean="0"/>
              <a:t>Yes</a:t>
            </a:r>
            <a:r>
              <a:rPr lang="en-US" dirty="0"/>
              <a:t>, he did</a:t>
            </a:r>
            <a:r>
              <a:rPr lang="en-US" dirty="0" smtClean="0"/>
              <a:t>.</a:t>
            </a:r>
            <a:r>
              <a:rPr lang="ru-RU" dirty="0" smtClean="0"/>
              <a:t> -</a:t>
            </a:r>
            <a:r>
              <a:rPr lang="en-US" dirty="0" smtClean="0"/>
              <a:t> </a:t>
            </a:r>
            <a:r>
              <a:rPr lang="ru-RU" dirty="0" smtClean="0"/>
              <a:t>Да.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en-US" dirty="0" smtClean="0"/>
              <a:t>Did you play football?- </a:t>
            </a:r>
            <a:r>
              <a:rPr lang="ru-RU" dirty="0" smtClean="0"/>
              <a:t>Ты играл в футбол?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4008" y="6093296"/>
            <a:ext cx="4240560" cy="384448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с</a:t>
            </a:r>
            <a:r>
              <a:rPr lang="ru-RU" sz="2400" dirty="0" smtClean="0">
                <a:solidFill>
                  <a:schemeClr val="tx1"/>
                </a:solidFill>
              </a:rPr>
              <a:t>озвездие-</a:t>
            </a:r>
            <a:r>
              <a:rPr lang="ru-RU" sz="2400" dirty="0" err="1" smtClean="0">
                <a:solidFill>
                  <a:schemeClr val="tx1"/>
                </a:solidFill>
              </a:rPr>
              <a:t>россия.рф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791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7990656" cy="5184575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Отрицательные предложения в </a:t>
            </a:r>
            <a:r>
              <a:rPr lang="en-US" sz="3600" b="1" dirty="0"/>
              <a:t>P</a:t>
            </a:r>
            <a:r>
              <a:rPr lang="en-US" sz="3600" b="1" dirty="0" smtClean="0"/>
              <a:t>ast Simple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ru-RU" sz="3600" dirty="0" smtClean="0"/>
              <a:t>Отрицание </a:t>
            </a:r>
            <a:r>
              <a:rPr lang="ru-RU" sz="3600" dirty="0"/>
              <a:t>в прошедшем времени происходит с использованием вспомогательного глагола </a:t>
            </a:r>
            <a:r>
              <a:rPr lang="ru-RU" sz="3600" b="1" dirty="0" err="1"/>
              <a:t>to</a:t>
            </a:r>
            <a:r>
              <a:rPr lang="ru-RU" sz="3600" b="1" dirty="0"/>
              <a:t> </a:t>
            </a:r>
            <a:r>
              <a:rPr lang="ru-RU" sz="3600" b="1" dirty="0" err="1"/>
              <a:t>do</a:t>
            </a:r>
            <a:r>
              <a:rPr lang="ru-RU" sz="3600" dirty="0"/>
              <a:t>.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При </a:t>
            </a:r>
            <a:r>
              <a:rPr lang="ru-RU" sz="3600" dirty="0"/>
              <a:t>спряжении в прошедшем времени используется </a:t>
            </a:r>
            <a:r>
              <a:rPr lang="ru-RU" sz="3600" b="1" dirty="0" err="1"/>
              <a:t>did+not</a:t>
            </a:r>
            <a:r>
              <a:rPr lang="ru-RU" sz="3600" dirty="0"/>
              <a:t>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сокращённо: </a:t>
            </a:r>
            <a:r>
              <a:rPr lang="ru-RU" sz="3600" b="1" dirty="0" err="1" smtClean="0"/>
              <a:t>didn't</a:t>
            </a:r>
            <a:r>
              <a:rPr lang="ru-RU" sz="3600" b="1" dirty="0" smtClean="0"/>
              <a:t> + инфинитив</a:t>
            </a:r>
            <a:r>
              <a:rPr lang="ru-RU" dirty="0"/>
              <a:t>. 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8064" y="6093296"/>
            <a:ext cx="3448472" cy="456456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1"/>
                </a:solidFill>
              </a:rPr>
              <a:t>с</a:t>
            </a:r>
            <a:r>
              <a:rPr lang="ru-RU" sz="2400" b="1" dirty="0" smtClean="0">
                <a:solidFill>
                  <a:schemeClr val="tx1"/>
                </a:solidFill>
              </a:rPr>
              <a:t>озвездие-</a:t>
            </a:r>
            <a:r>
              <a:rPr lang="ru-RU" sz="2400" b="1" dirty="0" err="1" smtClean="0">
                <a:solidFill>
                  <a:schemeClr val="tx1"/>
                </a:solidFill>
              </a:rPr>
              <a:t>россия.рф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344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918648" cy="5400599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Проверь себя:</a:t>
            </a:r>
            <a:br>
              <a:rPr lang="ru-RU" sz="3600" dirty="0" smtClean="0"/>
            </a:br>
            <a:r>
              <a:rPr lang="ru-RU" sz="3600" dirty="0" smtClean="0"/>
              <a:t>Вставьте глаголы в скобках в правильную форму.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en-US" sz="3200" dirty="0" smtClean="0"/>
              <a:t>1. </a:t>
            </a:r>
            <a:r>
              <a:rPr lang="en-US" sz="3200" dirty="0"/>
              <a:t>L</a:t>
            </a:r>
            <a:r>
              <a:rPr lang="en-US" sz="3200" dirty="0" smtClean="0"/>
              <a:t>ast night I … (listen to) music.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2. </a:t>
            </a:r>
            <a:r>
              <a:rPr lang="en-US" sz="3200" dirty="0" smtClean="0"/>
              <a:t>You …(not watch ) TV yesterday.</a:t>
            </a:r>
            <a:br>
              <a:rPr lang="en-US" sz="3200" dirty="0" smtClean="0"/>
            </a:br>
            <a:r>
              <a:rPr lang="en-US" sz="3200" dirty="0" smtClean="0"/>
              <a:t>3. She… (travel) to London last summer.</a:t>
            </a:r>
            <a:br>
              <a:rPr lang="en-US" sz="3200" dirty="0" smtClean="0"/>
            </a:br>
            <a:r>
              <a:rPr lang="en-US" sz="3200" dirty="0" smtClean="0"/>
              <a:t>4. He… (study) last year.</a:t>
            </a:r>
            <a:br>
              <a:rPr lang="en-US" sz="3200" dirty="0" smtClean="0"/>
            </a:br>
            <a:r>
              <a:rPr lang="en-US" sz="3200" dirty="0" smtClean="0"/>
              <a:t>5. …they (go) to the cinema last week?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6237312"/>
            <a:ext cx="4424536" cy="40960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1"/>
                </a:solidFill>
              </a:rPr>
              <a:t>с</a:t>
            </a:r>
            <a:r>
              <a:rPr lang="ru-RU" sz="2400" b="1" dirty="0" smtClean="0">
                <a:solidFill>
                  <a:schemeClr val="tx1"/>
                </a:solidFill>
              </a:rPr>
              <a:t>озвездие-</a:t>
            </a:r>
            <a:r>
              <a:rPr lang="ru-RU" sz="2400" b="1" dirty="0" err="1" smtClean="0">
                <a:solidFill>
                  <a:schemeClr val="tx1"/>
                </a:solidFill>
              </a:rPr>
              <a:t>россия.рф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58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00B050"/>
                </a:solidFill>
              </a:rPr>
              <a:t>THE END</a:t>
            </a:r>
            <a:endParaRPr lang="ru-RU" sz="9600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6056" y="6237312"/>
            <a:ext cx="3848472" cy="40960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с</a:t>
            </a:r>
            <a:r>
              <a:rPr lang="ru-RU" sz="2400" dirty="0" smtClean="0">
                <a:solidFill>
                  <a:schemeClr val="tx1"/>
                </a:solidFill>
              </a:rPr>
              <a:t>озвездие-</a:t>
            </a:r>
            <a:r>
              <a:rPr lang="ru-RU" sz="2400" dirty="0" err="1" smtClean="0">
                <a:solidFill>
                  <a:schemeClr val="tx1"/>
                </a:solidFill>
              </a:rPr>
              <a:t>россия.рф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654" y="3429000"/>
            <a:ext cx="2002188" cy="3176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5589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620688"/>
            <a:ext cx="8206680" cy="453650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Время </a:t>
            </a:r>
            <a:r>
              <a:rPr lang="ru-RU" b="1" dirty="0" err="1"/>
              <a:t>Past</a:t>
            </a:r>
            <a:r>
              <a:rPr lang="ru-RU" b="1" dirty="0"/>
              <a:t> </a:t>
            </a:r>
            <a:r>
              <a:rPr lang="ru-RU" b="1" dirty="0" err="1"/>
              <a:t>Simple</a:t>
            </a:r>
            <a:r>
              <a:rPr lang="ru-RU" b="1" dirty="0"/>
              <a:t> </a:t>
            </a:r>
            <a:r>
              <a:rPr lang="ru-RU" dirty="0"/>
              <a:t>используется для обозначения действия, которое произошло в определенное время в прошлом и время совершения которого уже истекло.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12160" y="6309320"/>
            <a:ext cx="2872408" cy="312440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tx1"/>
                </a:solidFill>
              </a:rPr>
              <a:t>с</a:t>
            </a:r>
            <a:r>
              <a:rPr lang="ru-RU" sz="2000" b="1" dirty="0" smtClean="0">
                <a:solidFill>
                  <a:schemeClr val="tx1"/>
                </a:solidFill>
              </a:rPr>
              <a:t>озвездие-</a:t>
            </a:r>
            <a:r>
              <a:rPr lang="ru-RU" sz="2000" b="1" dirty="0" err="1" smtClean="0">
                <a:solidFill>
                  <a:schemeClr val="tx1"/>
                </a:solidFill>
              </a:rPr>
              <a:t>россия.рф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09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918648" cy="489654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Глаголы </a:t>
            </a:r>
            <a:r>
              <a:rPr lang="ru-RU" dirty="0"/>
              <a:t>в </a:t>
            </a:r>
            <a:r>
              <a:rPr lang="en-US" b="1" dirty="0" smtClean="0"/>
              <a:t>Past simple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имеют </a:t>
            </a:r>
            <a:r>
              <a:rPr lang="ru-RU" dirty="0"/>
              <a:t>только одну форму спряжения для всех лиц.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/>
              <a:t>форме простого прошедшего времени к правильным глаголам добавляется окончание </a:t>
            </a:r>
            <a:r>
              <a:rPr lang="ru-RU" dirty="0" smtClean="0"/>
              <a:t>- </a:t>
            </a:r>
            <a:r>
              <a:rPr lang="ru-RU" dirty="0" err="1" smtClean="0"/>
              <a:t>ed</a:t>
            </a:r>
            <a:r>
              <a:rPr lang="ru-RU" dirty="0" smtClean="0"/>
              <a:t> -.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8024" y="6093296"/>
            <a:ext cx="4168552" cy="456456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с</a:t>
            </a:r>
            <a:r>
              <a:rPr lang="ru-RU" dirty="0" smtClean="0">
                <a:solidFill>
                  <a:schemeClr val="tx1"/>
                </a:solidFill>
              </a:rPr>
              <a:t>озвездие-</a:t>
            </a:r>
            <a:r>
              <a:rPr lang="ru-RU" dirty="0" err="1" smtClean="0">
                <a:solidFill>
                  <a:schemeClr val="tx1"/>
                </a:solidFill>
              </a:rPr>
              <a:t>россия.рф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11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920880" cy="5544616"/>
          </a:xfrm>
        </p:spPr>
        <p:txBody>
          <a:bodyPr>
            <a:normAutofit fontScale="90000"/>
          </a:bodyPr>
          <a:lstStyle/>
          <a:p>
            <a:r>
              <a:rPr lang="en-US" sz="3600" dirty="0" err="1"/>
              <a:t>Примеры</a:t>
            </a:r>
            <a:r>
              <a:rPr lang="en-US" sz="3600" dirty="0"/>
              <a:t>: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err="1" smtClean="0"/>
              <a:t>to</a:t>
            </a:r>
            <a:r>
              <a:rPr lang="ru-RU" sz="3600" dirty="0" smtClean="0"/>
              <a:t> </a:t>
            </a:r>
            <a:r>
              <a:rPr lang="ru-RU" sz="3600" dirty="0" err="1"/>
              <a:t>visit</a:t>
            </a:r>
            <a:r>
              <a:rPr lang="ru-RU" sz="3600" dirty="0"/>
              <a:t> (посещать)	</a:t>
            </a:r>
            <a:r>
              <a:rPr lang="ru-RU" sz="3600" dirty="0" err="1"/>
              <a:t>visited</a:t>
            </a:r>
            <a:r>
              <a:rPr lang="ru-RU" sz="3600" dirty="0"/>
              <a:t>	</a:t>
            </a:r>
            <a:br>
              <a:rPr lang="ru-RU" sz="3600" dirty="0"/>
            </a:br>
            <a:r>
              <a:rPr lang="en-US" sz="3600" dirty="0" smtClean="0"/>
              <a:t>to </a:t>
            </a:r>
            <a:r>
              <a:rPr lang="en-US" sz="3600" dirty="0"/>
              <a:t>look (</a:t>
            </a:r>
            <a:r>
              <a:rPr lang="en-US" sz="3600" dirty="0" err="1"/>
              <a:t>смотреть</a:t>
            </a:r>
            <a:r>
              <a:rPr lang="en-US" sz="3600" dirty="0"/>
              <a:t>)	looked	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en-US" sz="3600" dirty="0" smtClean="0"/>
              <a:t>to </a:t>
            </a:r>
            <a:r>
              <a:rPr lang="en-US" sz="3600" dirty="0"/>
              <a:t>call (</a:t>
            </a:r>
            <a:r>
              <a:rPr lang="en-US" sz="3600" dirty="0" err="1"/>
              <a:t>звонить</a:t>
            </a:r>
            <a:r>
              <a:rPr lang="en-US" sz="3600" dirty="0"/>
              <a:t>)	</a:t>
            </a:r>
            <a:r>
              <a:rPr lang="en-US" sz="3600" dirty="0" smtClean="0"/>
              <a:t>called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en-US" sz="3600" dirty="0"/>
              <a:t>	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en-US" sz="3600" dirty="0" smtClean="0"/>
              <a:t>Anna called </a:t>
            </a:r>
            <a:r>
              <a:rPr lang="en-US" sz="3600" dirty="0"/>
              <a:t>the apartment managers</a:t>
            </a:r>
            <a:r>
              <a:rPr lang="en-US" sz="3600" dirty="0" smtClean="0"/>
              <a:t>.</a:t>
            </a:r>
            <a:r>
              <a:rPr lang="ru-RU" sz="3600" dirty="0" smtClean="0"/>
              <a:t>- Анна </a:t>
            </a:r>
            <a:r>
              <a:rPr lang="ru-RU" sz="3600" dirty="0"/>
              <a:t>позвонила управляющим.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en-US" sz="3600" dirty="0" smtClean="0"/>
              <a:t>Helen visited Russia for her vacation.-</a:t>
            </a:r>
            <a:r>
              <a:rPr lang="ru-RU" sz="3600" dirty="0" smtClean="0"/>
              <a:t>Елена ездила в Россию в отпуске.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4048" y="6237312"/>
            <a:ext cx="3880520" cy="456456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с</a:t>
            </a:r>
            <a:r>
              <a:rPr lang="ru-RU" sz="2400" dirty="0" smtClean="0">
                <a:solidFill>
                  <a:schemeClr val="tx1"/>
                </a:solidFill>
              </a:rPr>
              <a:t>озвездие-</a:t>
            </a:r>
            <a:r>
              <a:rPr lang="ru-RU" sz="2400" dirty="0" err="1" smtClean="0">
                <a:solidFill>
                  <a:schemeClr val="tx1"/>
                </a:solidFill>
              </a:rPr>
              <a:t>россия.рф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4632" cy="4968552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Если </a:t>
            </a:r>
            <a:r>
              <a:rPr lang="ru-RU" sz="2700" dirty="0"/>
              <a:t>инфинитив заканчивается </a:t>
            </a:r>
            <a:r>
              <a:rPr lang="ru-RU" sz="2700" b="1" dirty="0"/>
              <a:t>на -</a:t>
            </a:r>
            <a:r>
              <a:rPr lang="ru-RU" sz="2700" b="1" dirty="0" smtClean="0"/>
              <a:t>e-</a:t>
            </a:r>
            <a:r>
              <a:rPr lang="ru-RU" sz="2700" dirty="0" smtClean="0"/>
              <a:t>, </a:t>
            </a:r>
            <a:r>
              <a:rPr lang="ru-RU" sz="2700" dirty="0"/>
              <a:t>добавляется просто </a:t>
            </a:r>
            <a:r>
              <a:rPr lang="ru-RU" sz="2700" b="1" dirty="0"/>
              <a:t>-</a:t>
            </a:r>
            <a:r>
              <a:rPr lang="ru-RU" sz="2700" b="1" dirty="0" smtClean="0"/>
              <a:t>d-</a:t>
            </a:r>
            <a:r>
              <a:rPr lang="ru-RU" sz="2700" dirty="0" smtClean="0"/>
              <a:t>:</a:t>
            </a:r>
            <a:br>
              <a:rPr lang="ru-RU" sz="2700" dirty="0" smtClean="0"/>
            </a:br>
            <a:r>
              <a:rPr lang="en-US" sz="2700" dirty="0" smtClean="0"/>
              <a:t>to </a:t>
            </a:r>
            <a:r>
              <a:rPr lang="en-US" sz="2700" dirty="0"/>
              <a:t>decide </a:t>
            </a:r>
            <a:r>
              <a:rPr lang="ru-RU" sz="2700" dirty="0" smtClean="0"/>
              <a:t>–</a:t>
            </a:r>
            <a:r>
              <a:rPr lang="en-US" sz="2700" dirty="0" err="1" smtClean="0"/>
              <a:t>решать</a:t>
            </a:r>
            <a:r>
              <a:rPr lang="ru-RU" sz="2700" dirty="0" smtClean="0"/>
              <a:t>-</a:t>
            </a:r>
            <a:r>
              <a:rPr lang="en-US" sz="2700" dirty="0" smtClean="0"/>
              <a:t>decided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en-US" sz="2700" dirty="0" smtClean="0"/>
              <a:t>to </a:t>
            </a:r>
            <a:r>
              <a:rPr lang="en-US" sz="2700" dirty="0"/>
              <a:t>live </a:t>
            </a:r>
            <a:r>
              <a:rPr lang="ru-RU" sz="2700" dirty="0" smtClean="0"/>
              <a:t>-</a:t>
            </a:r>
            <a:r>
              <a:rPr lang="en-US" sz="2700" dirty="0" err="1" smtClean="0"/>
              <a:t>жить</a:t>
            </a:r>
            <a:r>
              <a:rPr lang="en-US" sz="2700" dirty="0" smtClean="0"/>
              <a:t>)</a:t>
            </a:r>
            <a:r>
              <a:rPr lang="ru-RU" sz="2700" dirty="0" smtClean="0"/>
              <a:t>- </a:t>
            </a:r>
            <a:r>
              <a:rPr lang="en-US" sz="2700" dirty="0" smtClean="0"/>
              <a:t>lived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en-US" sz="2700" dirty="0"/>
              <a:t/>
            </a:r>
            <a:br>
              <a:rPr lang="en-US" sz="2700" dirty="0"/>
            </a:br>
            <a:r>
              <a:rPr lang="ru-RU" sz="2700" dirty="0" smtClean="0"/>
              <a:t>Если </a:t>
            </a:r>
            <a:r>
              <a:rPr lang="ru-RU" sz="2700" dirty="0"/>
              <a:t>глагол заканчивается </a:t>
            </a:r>
            <a:r>
              <a:rPr lang="ru-RU" sz="2700" b="1" dirty="0"/>
              <a:t>на согласную </a:t>
            </a:r>
            <a:r>
              <a:rPr lang="ru-RU" sz="2700" dirty="0"/>
              <a:t>(кроме "w" и "x"), перед которой идёт одиночная гласная, тогда эта согласная удваивается и добавляется </a:t>
            </a:r>
            <a:r>
              <a:rPr lang="ru-RU" sz="2700" b="1" dirty="0" smtClean="0"/>
              <a:t>-</a:t>
            </a:r>
            <a:r>
              <a:rPr lang="ru-RU" sz="2700" b="1" dirty="0" err="1" smtClean="0"/>
              <a:t>ed</a:t>
            </a:r>
            <a:r>
              <a:rPr lang="ru-RU" sz="2400" dirty="0" smtClean="0"/>
              <a:t> </a:t>
            </a:r>
            <a:r>
              <a:rPr lang="ru-RU" sz="2400" b="1" dirty="0" smtClean="0"/>
              <a:t>-</a:t>
            </a:r>
            <a:r>
              <a:rPr lang="ru-RU" sz="2400" dirty="0" smtClean="0"/>
              <a:t>: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700" dirty="0" smtClean="0"/>
              <a:t>to </a:t>
            </a:r>
            <a:r>
              <a:rPr lang="en-US" sz="2700" dirty="0"/>
              <a:t>stop </a:t>
            </a:r>
            <a:r>
              <a:rPr lang="ru-RU" sz="2700" dirty="0" smtClean="0"/>
              <a:t>-остановиться-</a:t>
            </a:r>
            <a:r>
              <a:rPr lang="en-US" sz="2700" dirty="0" smtClean="0"/>
              <a:t>stopped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en-US" sz="2700" dirty="0" smtClean="0"/>
              <a:t>to </a:t>
            </a:r>
            <a:r>
              <a:rPr lang="en-US" sz="2700" dirty="0"/>
              <a:t>occur </a:t>
            </a:r>
            <a:r>
              <a:rPr lang="ru-RU" sz="2700" dirty="0" smtClean="0"/>
              <a:t>-случиться-</a:t>
            </a:r>
            <a:r>
              <a:rPr lang="en-US" sz="2700" dirty="0" smtClean="0"/>
              <a:t>occurred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en-US" sz="2700" dirty="0" smtClean="0"/>
              <a:t>to </a:t>
            </a:r>
            <a:r>
              <a:rPr lang="en-US" sz="2700" dirty="0"/>
              <a:t>prefer </a:t>
            </a:r>
            <a:r>
              <a:rPr lang="ru-RU" sz="2700" dirty="0" smtClean="0"/>
              <a:t>–предпочитать-</a:t>
            </a:r>
            <a:r>
              <a:rPr lang="en-US" sz="2700" dirty="0" smtClean="0"/>
              <a:t>preferred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5949280"/>
            <a:ext cx="4384576" cy="456456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с</a:t>
            </a:r>
            <a:r>
              <a:rPr lang="ru-RU" sz="2400" dirty="0" smtClean="0">
                <a:solidFill>
                  <a:schemeClr val="tx1"/>
                </a:solidFill>
              </a:rPr>
              <a:t>озвездие-</a:t>
            </a:r>
            <a:r>
              <a:rPr lang="ru-RU" sz="2400" dirty="0" err="1" smtClean="0">
                <a:solidFill>
                  <a:schemeClr val="tx1"/>
                </a:solidFill>
              </a:rPr>
              <a:t>россия.рф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837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846640" cy="532859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Если ударение </a:t>
            </a:r>
            <a:r>
              <a:rPr lang="ru-RU" dirty="0"/>
              <a:t>падает не на последний слог, последняя согласная не удваивается.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/>
              <a:t>open</a:t>
            </a:r>
            <a:r>
              <a:rPr lang="ru-RU" dirty="0"/>
              <a:t> </a:t>
            </a:r>
            <a:r>
              <a:rPr lang="ru-RU" dirty="0" smtClean="0"/>
              <a:t>–открыть-</a:t>
            </a:r>
            <a:r>
              <a:rPr lang="ru-RU" dirty="0" err="1" smtClean="0"/>
              <a:t>opened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/>
              <a:t>travel</a:t>
            </a:r>
            <a:r>
              <a:rPr lang="ru-RU" dirty="0"/>
              <a:t> </a:t>
            </a:r>
            <a:r>
              <a:rPr lang="ru-RU" dirty="0" smtClean="0"/>
              <a:t>–путешествовать-</a:t>
            </a:r>
            <a:r>
              <a:rPr lang="ru-RU" dirty="0"/>
              <a:t>	</a:t>
            </a:r>
            <a:r>
              <a:rPr lang="ru-RU" dirty="0" err="1"/>
              <a:t>traveled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1960" y="6093296"/>
            <a:ext cx="4496544" cy="553616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с</a:t>
            </a:r>
            <a:r>
              <a:rPr lang="ru-RU" sz="2400" dirty="0" smtClean="0">
                <a:solidFill>
                  <a:schemeClr val="tx1"/>
                </a:solidFill>
              </a:rPr>
              <a:t>озвездие-</a:t>
            </a:r>
            <a:r>
              <a:rPr lang="ru-RU" sz="2400" dirty="0" err="1" smtClean="0">
                <a:solidFill>
                  <a:schemeClr val="tx1"/>
                </a:solidFill>
              </a:rPr>
              <a:t>россия.рф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726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630616" cy="5472607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Если глагол заканчивается </a:t>
            </a:r>
            <a:r>
              <a:rPr lang="ru-RU" sz="3600" b="1" dirty="0"/>
              <a:t>на y</a:t>
            </a:r>
            <a:r>
              <a:rPr lang="ru-RU" sz="3600" dirty="0"/>
              <a:t>, перед которой стоит согласная , тогда y меняется </a:t>
            </a:r>
            <a:r>
              <a:rPr lang="ru-RU" sz="3600" b="1" dirty="0"/>
              <a:t>на -</a:t>
            </a:r>
            <a:r>
              <a:rPr lang="ru-RU" sz="3600" b="1" dirty="0" smtClean="0"/>
              <a:t>i- </a:t>
            </a:r>
            <a:r>
              <a:rPr lang="ru-RU" sz="3600" dirty="0"/>
              <a:t>и добавляется </a:t>
            </a:r>
            <a:r>
              <a:rPr lang="ru-RU" sz="3600" b="1" dirty="0"/>
              <a:t>-</a:t>
            </a:r>
            <a:r>
              <a:rPr lang="ru-RU" sz="3600" b="1" dirty="0" err="1" smtClean="0"/>
              <a:t>ed</a:t>
            </a:r>
            <a:r>
              <a:rPr lang="ru-RU" sz="3600" b="1" dirty="0" smtClean="0"/>
              <a:t>-</a:t>
            </a:r>
            <a:r>
              <a:rPr lang="ru-RU" sz="3600" dirty="0" smtClean="0"/>
              <a:t>. </a:t>
            </a:r>
            <a:br>
              <a:rPr lang="ru-RU" sz="3600" dirty="0" smtClean="0"/>
            </a:br>
            <a:r>
              <a:rPr lang="ru-RU" sz="3600" dirty="0" err="1" smtClean="0"/>
              <a:t>to</a:t>
            </a:r>
            <a:r>
              <a:rPr lang="ru-RU" sz="3600" dirty="0" smtClean="0"/>
              <a:t> </a:t>
            </a:r>
            <a:r>
              <a:rPr lang="ru-RU" sz="3600" dirty="0" err="1"/>
              <a:t>study</a:t>
            </a:r>
            <a:r>
              <a:rPr lang="ru-RU" sz="3600" dirty="0"/>
              <a:t> </a:t>
            </a:r>
            <a:r>
              <a:rPr lang="ru-RU" sz="3600" dirty="0" smtClean="0"/>
              <a:t>–учиться-</a:t>
            </a:r>
            <a:r>
              <a:rPr lang="ru-RU" sz="3600" dirty="0" err="1" smtClean="0"/>
              <a:t>studied</a:t>
            </a:r>
            <a:r>
              <a:rPr lang="ru-RU" sz="3600" dirty="0" smtClean="0"/>
              <a:t> </a:t>
            </a:r>
            <a:br>
              <a:rPr lang="ru-RU" sz="3600" dirty="0" smtClean="0"/>
            </a:br>
            <a:r>
              <a:rPr lang="ru-RU" sz="3600" dirty="0" err="1" smtClean="0"/>
              <a:t>to</a:t>
            </a:r>
            <a:r>
              <a:rPr lang="ru-RU" sz="3600" dirty="0" smtClean="0"/>
              <a:t> </a:t>
            </a:r>
            <a:r>
              <a:rPr lang="ru-RU" sz="3600" dirty="0" err="1"/>
              <a:t>worry</a:t>
            </a:r>
            <a:r>
              <a:rPr lang="ru-RU" sz="3600" dirty="0"/>
              <a:t> </a:t>
            </a:r>
            <a:r>
              <a:rPr lang="ru-RU" sz="3600" dirty="0" smtClean="0"/>
              <a:t>–волноваться-</a:t>
            </a:r>
            <a:r>
              <a:rPr lang="ru-RU" sz="3600" dirty="0" err="1" smtClean="0"/>
              <a:t>worried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b="1" dirty="0"/>
              <a:t>ИСКЛЮЧЕНИЕ</a:t>
            </a:r>
            <a:r>
              <a:rPr lang="ru-RU" sz="3600" dirty="0"/>
              <a:t>: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формой </a:t>
            </a:r>
            <a:r>
              <a:rPr lang="ru-RU" sz="3600" dirty="0"/>
              <a:t>прошедшего времени от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err="1" smtClean="0"/>
              <a:t>to</a:t>
            </a:r>
            <a:r>
              <a:rPr lang="ru-RU" sz="3600" dirty="0" smtClean="0"/>
              <a:t> </a:t>
            </a:r>
            <a:r>
              <a:rPr lang="ru-RU" sz="3600" dirty="0" err="1"/>
              <a:t>play</a:t>
            </a:r>
            <a:r>
              <a:rPr lang="ru-RU" sz="3600" dirty="0"/>
              <a:t> (играть) будет </a:t>
            </a:r>
            <a:r>
              <a:rPr lang="ru-RU" sz="3600" b="1" dirty="0" err="1"/>
              <a:t>played</a:t>
            </a:r>
            <a:r>
              <a:rPr lang="ru-RU" sz="3600" dirty="0"/>
              <a:t>.</a:t>
            </a:r>
            <a:br>
              <a:rPr lang="ru-RU" sz="36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92080" y="6309320"/>
            <a:ext cx="3520480" cy="38444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1"/>
                </a:solidFill>
              </a:rPr>
              <a:t>с</a:t>
            </a:r>
            <a:r>
              <a:rPr lang="ru-RU" sz="2400" b="1" dirty="0" smtClean="0">
                <a:solidFill>
                  <a:schemeClr val="tx1"/>
                </a:solidFill>
              </a:rPr>
              <a:t>озвездие-</a:t>
            </a:r>
            <a:r>
              <a:rPr lang="ru-RU" sz="2400" b="1" dirty="0" err="1" smtClean="0">
                <a:solidFill>
                  <a:schemeClr val="tx1"/>
                </a:solidFill>
              </a:rPr>
              <a:t>россия.рф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999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02624" cy="568863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Глагол </a:t>
            </a:r>
            <a:r>
              <a:rPr lang="ru-RU" b="1" dirty="0" err="1"/>
              <a:t>to</a:t>
            </a:r>
            <a:r>
              <a:rPr lang="ru-RU" b="1" dirty="0"/>
              <a:t> </a:t>
            </a:r>
            <a:r>
              <a:rPr lang="ru-RU" b="1" dirty="0" err="1"/>
              <a:t>be</a:t>
            </a:r>
            <a:r>
              <a:rPr lang="ru-RU" b="1" dirty="0"/>
              <a:t> </a:t>
            </a:r>
            <a:r>
              <a:rPr lang="ru-RU" b="1" dirty="0" smtClean="0"/>
              <a:t>в </a:t>
            </a:r>
            <a:r>
              <a:rPr lang="en-US" b="1" dirty="0" smtClean="0"/>
              <a:t>Past Simple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en-US" dirty="0"/>
              <a:t>I was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you </a:t>
            </a:r>
            <a:r>
              <a:rPr lang="en-US" dirty="0"/>
              <a:t>were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he</a:t>
            </a:r>
            <a:r>
              <a:rPr lang="en-US" dirty="0"/>
              <a:t>, she, it was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 </a:t>
            </a:r>
            <a:r>
              <a:rPr lang="en-US" dirty="0"/>
              <a:t>were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they </a:t>
            </a:r>
            <a:r>
              <a:rPr lang="en-US" dirty="0"/>
              <a:t>were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20072" y="6165304"/>
            <a:ext cx="3808512" cy="528464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с</a:t>
            </a:r>
            <a:r>
              <a:rPr lang="ru-RU" sz="2400" dirty="0" smtClean="0">
                <a:solidFill>
                  <a:schemeClr val="tx1"/>
                </a:solidFill>
              </a:rPr>
              <a:t>озвездие-</a:t>
            </a:r>
            <a:r>
              <a:rPr lang="ru-RU" sz="2400" dirty="0" err="1" smtClean="0">
                <a:solidFill>
                  <a:schemeClr val="tx1"/>
                </a:solidFill>
              </a:rPr>
              <a:t>россия.рф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581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7916416" cy="532859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en-US" sz="3600" dirty="0" smtClean="0"/>
              <a:t>I was a child –</a:t>
            </a:r>
            <a:r>
              <a:rPr lang="ru-RU" sz="3600" dirty="0" smtClean="0"/>
              <a:t>Я был ребенком.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You were children.</a:t>
            </a:r>
            <a:r>
              <a:rPr lang="ru-RU" sz="3600" dirty="0" smtClean="0"/>
              <a:t>- Вы были детьми.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>He was a clever boy. </a:t>
            </a:r>
            <a:r>
              <a:rPr lang="ru-RU" sz="3600" dirty="0" smtClean="0"/>
              <a:t>–Он был</a:t>
            </a:r>
            <a:r>
              <a:rPr lang="en-US" sz="3600" dirty="0" smtClean="0"/>
              <a:t> </a:t>
            </a:r>
            <a:r>
              <a:rPr lang="ru-RU" sz="3600" dirty="0" smtClean="0"/>
              <a:t>умным мальчиком.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She was a good girl</a:t>
            </a:r>
            <a:r>
              <a:rPr lang="ru-RU" sz="3600" dirty="0" smtClean="0"/>
              <a:t>.- Она была хорошей девочкой.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 </a:t>
            </a:r>
            <a:r>
              <a:rPr lang="en-US" sz="3600" dirty="0"/>
              <a:t>It was in San Diego. </a:t>
            </a:r>
            <a:r>
              <a:rPr lang="ru-RU" sz="3600" dirty="0" smtClean="0"/>
              <a:t>–Это было в Сан-Диего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We were children.</a:t>
            </a:r>
            <a:r>
              <a:rPr lang="ru-RU" sz="3600" dirty="0" smtClean="0"/>
              <a:t> –мы были детьми.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>They were children.</a:t>
            </a:r>
            <a:r>
              <a:rPr lang="ru-RU" sz="3600" dirty="0" smtClean="0"/>
              <a:t>-Они были детьми.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8104" y="6309320"/>
            <a:ext cx="3304456" cy="384448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с</a:t>
            </a:r>
            <a:r>
              <a:rPr lang="ru-RU" b="1" dirty="0" smtClean="0">
                <a:solidFill>
                  <a:schemeClr val="tx1"/>
                </a:solidFill>
              </a:rPr>
              <a:t>озвездие-</a:t>
            </a:r>
            <a:r>
              <a:rPr lang="ru-RU" b="1" dirty="0" err="1" smtClean="0">
                <a:solidFill>
                  <a:schemeClr val="tx1"/>
                </a:solidFill>
              </a:rPr>
              <a:t>россия.рф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0696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3057</TotalTime>
  <Words>94</Words>
  <Application>Microsoft Office PowerPoint</Application>
  <PresentationFormat>Экран (4:3)</PresentationFormat>
  <Paragraphs>30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Past Simple Тense  </vt:lpstr>
      <vt:lpstr> Время Past Simple используется для обозначения действия, которое произошло в определенное время в прошлом и время совершения которого уже истекло.</vt:lpstr>
      <vt:lpstr>Глаголы в Past simple  имеют только одну форму спряжения для всех лиц.  В форме простого прошедшего времени к правильным глаголам добавляется окончание - ed -.  </vt:lpstr>
      <vt:lpstr>Примеры:  to visit (посещать) visited  to look (смотреть) looked  to call (звонить) called   Anna called the apartment managers.- Анна позвонила управляющим.  Helen visited Russia for her vacation.-Елена ездила в Россию в отпуске.  </vt:lpstr>
      <vt:lpstr>   Если инфинитив заканчивается на -e-, добавляется просто -d-: to decide –решать-decided  to live -жить)- lived  Если глагол заканчивается на согласную (кроме "w" и "x"), перед которой идёт одиночная гласная, тогда эта согласная удваивается и добавляется -ed -:  to stop -остановиться-stopped  to occur -случиться-occurred  to prefer –предпочитать-preferred    </vt:lpstr>
      <vt:lpstr>Если ударение падает не на последний слог, последняя согласная не удваивается.   to open –открыть-opened  to travel –путешествовать- traveled  </vt:lpstr>
      <vt:lpstr>Если глагол заканчивается на y, перед которой стоит согласная , тогда y меняется на -i- и добавляется -ed-.  to study –учиться-studied  to worry –волноваться-worried  ИСКЛЮЧЕНИЕ:  формой прошедшего времени от  to play (играть) будет played.  </vt:lpstr>
      <vt:lpstr>Глагол to be в Past Simple  I was  you were  he, she, it was  we were  they were  </vt:lpstr>
      <vt:lpstr> I was a child –Я был ребенком. You were children.- Вы были детьми.  He was a clever boy. –Он был умным мальчиком. She was a good girl.- Она была хорошей девочкой.  It was in San Diego. –Это было в Сан-Диего We were children. –мы были детьми.  They were children.-Они были детьми.  </vt:lpstr>
      <vt:lpstr>Вопросительные предложения  в Past Simple  образуются с помощью формы прошедшего времени вспомогательного глагола  to do (did).  </vt:lpstr>
      <vt:lpstr>Did I play? Did we play? Did you play? Did you play? Did he / she / it play?  Did they play?</vt:lpstr>
      <vt:lpstr>-Did Mark move already?- Марк уже переехал?   -Yes, he did. - Да.  Did you play football?- Ты играл в футбол? </vt:lpstr>
      <vt:lpstr>Отрицательные предложения в Past Simple Отрицание в прошедшем времени происходит с использованием вспомогательного глагола to do.  При спряжении в прошедшем времени используется did+not  сокращённо: didn't + инфинитив.  </vt:lpstr>
      <vt:lpstr>Проверь себя: Вставьте глаголы в скобках в правильную форму.  1. Last night I … (listen to) music. 2. You …(not watch ) TV yesterday. 3. She… (travel) to London last summer. 4. He… (study) last year. 5. …they (go) to the cinema last week?   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Лариса</dc:creator>
  <cp:lastModifiedBy>Лариса</cp:lastModifiedBy>
  <cp:revision>34</cp:revision>
  <dcterms:created xsi:type="dcterms:W3CDTF">2019-03-12T05:14:35Z</dcterms:created>
  <dcterms:modified xsi:type="dcterms:W3CDTF">2019-03-26T07:57:06Z</dcterms:modified>
</cp:coreProperties>
</file>